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6"/>
  </p:notesMasterIdLst>
  <p:sldIdLst>
    <p:sldId id="259" r:id="rId2"/>
    <p:sldId id="260" r:id="rId3"/>
    <p:sldId id="263" r:id="rId4"/>
    <p:sldId id="261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5624" autoAdjust="0"/>
  </p:normalViewPr>
  <p:slideViewPr>
    <p:cSldViewPr snapToGrid="0">
      <p:cViewPr varScale="1">
        <p:scale>
          <a:sx n="87" d="100"/>
          <a:sy n="87" d="100"/>
        </p:scale>
        <p:origin x="576" y="90"/>
      </p:cViewPr>
      <p:guideLst/>
    </p:cSldViewPr>
  </p:slideViewPr>
  <p:outlineViewPr>
    <p:cViewPr>
      <p:scale>
        <a:sx n="33" d="100"/>
        <a:sy n="33" d="100"/>
      </p:scale>
      <p:origin x="0" y="-1505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CA35D-089C-4C35-9F5F-E13838E2010A}" type="datetimeFigureOut">
              <a:rPr lang="fr-FR" smtClean="0"/>
              <a:t>11/03/2019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601F5-ADAF-4150-9671-2E01414F5F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2082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9BF28-04CB-4634-968A-1DD7EEA89E23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11/03/2019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FB6BF8-6837-41A8-87D6-CFC8B338E5CF}" type="slidenum">
              <a:rPr kumimoji="0" lang="fr-F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439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7DDA6B-5D89-43D7-9176-F769F2E26373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11/03/2019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F304E8-1474-4006-85BC-2059326D8752}" type="slidenum">
              <a:rPr kumimoji="0" lang="fr-F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5998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8F2F88-C8DF-4DAC-9E53-D311D8ED8A06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11/03/2019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F304E8-1474-4006-85BC-2059326D8752}" type="slidenum">
              <a:rPr kumimoji="0" lang="fr-F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7374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2800"/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 sz="1800"/>
            </a:lvl1pPr>
            <a:lvl2pPr>
              <a:spcBef>
                <a:spcPts val="0"/>
              </a:spcBef>
              <a:spcAft>
                <a:spcPts val="600"/>
              </a:spcAft>
              <a:defRPr sz="1800"/>
            </a:lvl2pPr>
            <a:lvl3pPr>
              <a:spcBef>
                <a:spcPts val="0"/>
              </a:spcBef>
              <a:spcAft>
                <a:spcPts val="600"/>
              </a:spcAft>
              <a:defRPr sz="1600"/>
            </a:lvl3pPr>
            <a:lvl4pPr>
              <a:spcBef>
                <a:spcPts val="0"/>
              </a:spcBef>
              <a:spcAft>
                <a:spcPts val="600"/>
              </a:spcAft>
              <a:defRPr/>
            </a:lvl4pPr>
            <a:lvl5pPr>
              <a:spcBef>
                <a:spcPts val="0"/>
              </a:spcBef>
              <a:spcAft>
                <a:spcPts val="300"/>
              </a:spcAft>
              <a:defRPr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0B7BB0-319D-4D40-AB38-91A7102C22B6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11/03/2019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B7B41C-64C1-4082-85C3-FE089488BF01}" type="slidenum">
              <a:rPr kumimoji="0" lang="fr-F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4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7725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2BE2BE-45B5-4716-961D-DB344C633890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11/03/2019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F304E8-1474-4006-85BC-2059326D8752}" type="slidenum">
              <a:rPr kumimoji="0" lang="fr-F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57123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94E059-661F-4A00-B512-96150D2E2FB8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11/03/2019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F304E8-1474-4006-85BC-2059326D8752}" type="slidenum">
              <a:rPr kumimoji="0" lang="fr-F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9253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2800"/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Autofit/>
          </a:bodyPr>
          <a:lstStyle>
            <a:lvl1pPr marL="0" indent="0" algn="ctr"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Autofit/>
          </a:bodyPr>
          <a:lstStyle>
            <a:lvl1pPr marL="0" indent="0" algn="ctr">
              <a:buNone/>
              <a:defRPr lang="en-US" sz="18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EFB136-47D9-4581-86BF-4DA6852F6E36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11/03/2019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F304E8-1474-4006-85BC-2059326D8752}" type="slidenum">
              <a:rPr kumimoji="0" lang="fr-F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5896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6217C1-0A14-463E-AB4C-F38F02464AA3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11/03/2019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F304E8-1474-4006-85BC-2059326D8752}" type="slidenum">
              <a:rPr kumimoji="0" lang="fr-F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8388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89EFBE-CD92-4708-8070-0FCCA16AE735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11/03/2019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F304E8-1474-4006-85BC-2059326D8752}" type="slidenum">
              <a:rPr kumimoji="0" lang="fr-F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5048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28B7F6-A5FC-4F21-B647-C2EC040325C8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11/03/2019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F304E8-1474-4006-85BC-2059326D8752}" type="slidenum">
              <a:rPr kumimoji="0" lang="fr-F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2186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CCDB22-2241-4E81-9511-BEF6BEB3B34A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11/03/2019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F304E8-1474-4006-85BC-2059326D8752}" type="slidenum">
              <a:rPr kumimoji="0" lang="fr-F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623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B7F401-BDF9-4A9A-BDCA-2BA7686EB314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11/03/2019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F304E8-1474-4006-85BC-2059326D8752}" type="slidenum">
              <a:rPr kumimoji="0" lang="fr-F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2460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bbf.enssib.fr/consulter/bbf-2013-03-0018-00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sht.asso.fr/exposition-virtuelle/la-comedie-des-alpes-de-grenoble-par-ses-archive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15878"/>
            <a:ext cx="7848600" cy="2182947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fr-FR" altLang="fr-FR" sz="4000" b="1" cap="none" dirty="0" smtClean="0">
                <a:latin typeface="+mn-lt"/>
              </a:rPr>
              <a:t>Les enjeux actuels de </a:t>
            </a:r>
            <a:br>
              <a:rPr lang="fr-FR" altLang="fr-FR" sz="4000" b="1" cap="none" dirty="0" smtClean="0">
                <a:latin typeface="+mn-lt"/>
              </a:rPr>
            </a:br>
            <a:r>
              <a:rPr lang="fr-FR" altLang="fr-FR" sz="4000" b="1" cap="none" dirty="0" smtClean="0">
                <a:latin typeface="+mn-lt"/>
              </a:rPr>
              <a:t>l’éducation </a:t>
            </a:r>
            <a:r>
              <a:rPr lang="fr-FR" altLang="fr-FR" sz="4000" b="1" cap="none" dirty="0">
                <a:latin typeface="+mn-lt"/>
              </a:rPr>
              <a:t>artistique et culturelle </a:t>
            </a:r>
            <a:endParaRPr lang="fr-FR" sz="4000" cap="none" dirty="0">
              <a:latin typeface="+mn-l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3976007"/>
            <a:ext cx="7776864" cy="2481943"/>
          </a:xfrm>
        </p:spPr>
        <p:txBody>
          <a:bodyPr>
            <a:normAutofit fontScale="77500" lnSpcReduction="20000"/>
          </a:bodyPr>
          <a:lstStyle/>
          <a:p>
            <a:endParaRPr lang="fr-FR" dirty="0" smtClean="0"/>
          </a:p>
          <a:p>
            <a:r>
              <a:rPr lang="fr-FR" sz="2600" dirty="0"/>
              <a:t>Marie-Christine </a:t>
            </a:r>
            <a:r>
              <a:rPr lang="fr-FR" sz="2600" dirty="0" smtClean="0"/>
              <a:t>Bordeaux</a:t>
            </a:r>
            <a:endParaRPr lang="fr-FR" sz="2600" dirty="0"/>
          </a:p>
          <a:p>
            <a:r>
              <a:rPr lang="fr-FR" sz="2600" dirty="0" smtClean="0"/>
              <a:t>Université </a:t>
            </a:r>
            <a:r>
              <a:rPr lang="fr-FR" sz="2600" dirty="0"/>
              <a:t>Grenoble </a:t>
            </a:r>
            <a:r>
              <a:rPr lang="fr-FR" sz="2600" dirty="0" smtClean="0"/>
              <a:t>Alpes</a:t>
            </a:r>
          </a:p>
          <a:p>
            <a:r>
              <a:rPr lang="fr-FR" sz="2600" dirty="0" err="1" smtClean="0"/>
              <a:t>Gresec</a:t>
            </a:r>
            <a:endParaRPr lang="fr-FR" sz="2600" dirty="0"/>
          </a:p>
          <a:p>
            <a:endParaRPr lang="es-ES" sz="2000" dirty="0" smtClean="0"/>
          </a:p>
          <a:p>
            <a:r>
              <a:rPr lang="es-ES" sz="2000" dirty="0" err="1" smtClean="0"/>
              <a:t>Journée</a:t>
            </a:r>
            <a:r>
              <a:rPr lang="es-ES" sz="2000" dirty="0" smtClean="0"/>
              <a:t> </a:t>
            </a:r>
            <a:r>
              <a:rPr lang="es-ES" sz="2000" dirty="0" err="1" smtClean="0"/>
              <a:t>professionnelle</a:t>
            </a:r>
            <a:endParaRPr lang="es-ES" sz="2000" dirty="0" smtClean="0"/>
          </a:p>
          <a:p>
            <a:r>
              <a:rPr lang="es-ES" sz="2000" dirty="0" smtClean="0"/>
              <a:t>Archives et </a:t>
            </a:r>
            <a:r>
              <a:rPr lang="es-ES" sz="2000" dirty="0" err="1" smtClean="0"/>
              <a:t>éducation</a:t>
            </a:r>
            <a:r>
              <a:rPr lang="es-ES" sz="2000" dirty="0" smtClean="0"/>
              <a:t> </a:t>
            </a:r>
            <a:r>
              <a:rPr lang="es-ES" sz="2000" dirty="0" err="1" smtClean="0"/>
              <a:t>artistique</a:t>
            </a:r>
            <a:r>
              <a:rPr lang="es-ES" sz="2000" dirty="0" smtClean="0"/>
              <a:t> et </a:t>
            </a:r>
            <a:r>
              <a:rPr lang="es-ES" sz="2000" dirty="0" err="1" smtClean="0"/>
              <a:t>culturelle</a:t>
            </a:r>
            <a:endParaRPr lang="es-ES" sz="2000" dirty="0" smtClean="0"/>
          </a:p>
          <a:p>
            <a:r>
              <a:rPr lang="es-ES" sz="2000" dirty="0" smtClean="0"/>
              <a:t>Service </a:t>
            </a:r>
            <a:r>
              <a:rPr lang="es-ES" sz="2000" dirty="0" err="1" smtClean="0"/>
              <a:t>interministériel</a:t>
            </a:r>
            <a:r>
              <a:rPr lang="es-ES" sz="2000" dirty="0" smtClean="0"/>
              <a:t> des archives</a:t>
            </a:r>
            <a:endParaRPr lang="es-ES" sz="2000" dirty="0"/>
          </a:p>
          <a:p>
            <a:r>
              <a:rPr lang="es-ES" sz="2000" dirty="0" err="1" smtClean="0"/>
              <a:t>Pierrefitte</a:t>
            </a:r>
            <a:r>
              <a:rPr lang="es-ES" sz="2000" dirty="0" smtClean="0"/>
              <a:t>-sur-</a:t>
            </a:r>
            <a:r>
              <a:rPr lang="es-ES" sz="2000" dirty="0" err="1" smtClean="0"/>
              <a:t>Seine</a:t>
            </a:r>
            <a:r>
              <a:rPr lang="es-ES" sz="2000" dirty="0" smtClean="0"/>
              <a:t>, 13 </a:t>
            </a:r>
            <a:r>
              <a:rPr lang="es-ES" sz="2000" dirty="0" err="1" smtClean="0"/>
              <a:t>décembre</a:t>
            </a:r>
            <a:r>
              <a:rPr lang="es-ES" sz="2000" dirty="0" smtClean="0"/>
              <a:t> 2018</a:t>
            </a:r>
          </a:p>
          <a:p>
            <a:endParaRPr lang="es-ES" sz="2000" dirty="0"/>
          </a:p>
          <a:p>
            <a:endParaRPr lang="fr-FR" sz="20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373" y="5216978"/>
            <a:ext cx="1301496" cy="1121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60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6957" y="427265"/>
            <a:ext cx="8882743" cy="990600"/>
          </a:xfrm>
        </p:spPr>
        <p:txBody>
          <a:bodyPr>
            <a:noAutofit/>
          </a:bodyPr>
          <a:lstStyle/>
          <a:p>
            <a:r>
              <a:rPr lang="fr-FR" sz="1800" dirty="0" smtClean="0"/>
              <a:t>Marie-Christine Bordeaux, « </a:t>
            </a:r>
            <a:r>
              <a:rPr lang="fr-FR" sz="1800" dirty="0"/>
              <a:t>Du service éducatif au service culturel </a:t>
            </a:r>
            <a:r>
              <a:rPr lang="fr-FR" sz="1800" dirty="0" smtClean="0"/>
              <a:t>dans </a:t>
            </a:r>
            <a:r>
              <a:rPr lang="fr-FR" sz="1800" dirty="0"/>
              <a:t>les musées : éducation et médiation », </a:t>
            </a:r>
            <a:r>
              <a:rPr lang="fr-FR" sz="1800" i="1" dirty="0" smtClean="0"/>
              <a:t>Bulletin </a:t>
            </a:r>
            <a:r>
              <a:rPr lang="fr-FR" sz="1800" i="1" dirty="0"/>
              <a:t>des Bibliothèques de France</a:t>
            </a:r>
            <a:r>
              <a:rPr lang="fr-FR" sz="1800" dirty="0"/>
              <a:t>, </a:t>
            </a:r>
            <a:r>
              <a:rPr lang="fr-FR" sz="1800" dirty="0" smtClean="0"/>
              <a:t>2013 </a:t>
            </a:r>
            <a:r>
              <a:rPr lang="fr-FR" sz="1800" dirty="0"/>
              <a:t>- t. 58, n° 3, p. 18-22 </a:t>
            </a: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dirty="0" smtClean="0">
                <a:hlinkClick r:id="rId2"/>
              </a:rPr>
              <a:t>http</a:t>
            </a:r>
            <a:r>
              <a:rPr lang="fr-FR" sz="1800" dirty="0">
                <a:hlinkClick r:id="rId2"/>
              </a:rPr>
              <a:t>://</a:t>
            </a:r>
            <a:r>
              <a:rPr lang="fr-FR" sz="1800" dirty="0" smtClean="0">
                <a:hlinkClick r:id="rId2"/>
              </a:rPr>
              <a:t>bbf.enssib.fr/consulter/bbf-2013-03-0018-003</a:t>
            </a:r>
            <a:r>
              <a:rPr lang="fr-FR" sz="1800" dirty="0"/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3528" y="1417865"/>
            <a:ext cx="8229600" cy="5554980"/>
          </a:xfrm>
        </p:spPr>
        <p:txBody>
          <a:bodyPr>
            <a:normAutofit fontScale="92500" lnSpcReduction="20000"/>
          </a:bodyPr>
          <a:lstStyle/>
          <a:p>
            <a:r>
              <a:rPr lang="fr-FR" sz="1600" dirty="0" smtClean="0"/>
              <a:t>La Direction des Musées de France s’est structurée dès la fin des années 1930, avec des enseignants mis à disposition, qui obtiendront à partir de 1971 le statut de guide conférencier des musées nationaux. Les Archives nationales font de même à partir de 1950 et diffusent ce modèle dans les services départementaux. </a:t>
            </a:r>
          </a:p>
          <a:p>
            <a:r>
              <a:rPr lang="fr-FR" sz="1600" dirty="0" smtClean="0"/>
              <a:t>Revue </a:t>
            </a:r>
            <a:r>
              <a:rPr lang="fr-FR" sz="1600" dirty="0"/>
              <a:t>de l’Association des professeurs d’histoire et de géographie « Historiens </a:t>
            </a:r>
            <a:r>
              <a:rPr lang="fr-FR" sz="1600" dirty="0" smtClean="0"/>
              <a:t>et </a:t>
            </a:r>
            <a:r>
              <a:rPr lang="fr-FR" sz="1600" dirty="0"/>
              <a:t>Géographes </a:t>
            </a:r>
            <a:r>
              <a:rPr lang="fr-FR" sz="1600" dirty="0" smtClean="0"/>
              <a:t>»</a:t>
            </a:r>
            <a:r>
              <a:rPr lang="fr-FR" sz="1600" dirty="0"/>
              <a:t> décembre 1989</a:t>
            </a:r>
            <a:r>
              <a:rPr lang="fr-FR" sz="1600" dirty="0" smtClean="0"/>
              <a:t> : numéro consacré </a:t>
            </a:r>
            <a:r>
              <a:rPr lang="fr-FR" sz="1600" dirty="0"/>
              <a:t>aux services éducatifs des archives </a:t>
            </a:r>
            <a:r>
              <a:rPr lang="fr-FR" sz="1600" dirty="0" smtClean="0"/>
              <a:t>:</a:t>
            </a:r>
          </a:p>
          <a:p>
            <a:pPr lvl="1"/>
            <a:r>
              <a:rPr lang="fr-FR" sz="1400" dirty="0" smtClean="0"/>
              <a:t>88 </a:t>
            </a:r>
            <a:r>
              <a:rPr lang="fr-FR" sz="1400" dirty="0"/>
              <a:t>services éducatifs, </a:t>
            </a:r>
            <a:r>
              <a:rPr lang="fr-FR" sz="1400" dirty="0" smtClean="0"/>
              <a:t>133 enseignants, 1 </a:t>
            </a:r>
            <a:r>
              <a:rPr lang="fr-FR" sz="1400" dirty="0"/>
              <a:t>½ poste d’enseignant en moyenne par service, nombreux support d’éducation et de médiation</a:t>
            </a:r>
            <a:r>
              <a:rPr lang="fr-FR" sz="1400" dirty="0" smtClean="0"/>
              <a:t>.</a:t>
            </a:r>
            <a:r>
              <a:rPr lang="fr-FR" sz="1400" dirty="0"/>
              <a:t> </a:t>
            </a:r>
            <a:endParaRPr lang="fr-FR" sz="1400" dirty="0" smtClean="0"/>
          </a:p>
          <a:p>
            <a:pPr lvl="1"/>
            <a:r>
              <a:rPr lang="fr-FR" sz="1400" dirty="0" smtClean="0"/>
              <a:t>Jean </a:t>
            </a:r>
            <a:r>
              <a:rPr lang="fr-FR" sz="1400" dirty="0"/>
              <a:t>Favier y recommande « la transformation du service éducatif en service d’action culturelle, pour lequel la seule action du professeur n’[est] plus suffisante ». </a:t>
            </a:r>
          </a:p>
          <a:p>
            <a:r>
              <a:rPr lang="fr-FR" sz="1600" dirty="0" err="1" smtClean="0"/>
              <a:t>Morrad</a:t>
            </a:r>
            <a:r>
              <a:rPr lang="fr-FR" sz="1600" dirty="0" smtClean="0"/>
              <a:t> </a:t>
            </a:r>
            <a:r>
              <a:rPr lang="fr-FR" sz="1600" dirty="0" err="1" smtClean="0"/>
              <a:t>Benxayer</a:t>
            </a:r>
            <a:r>
              <a:rPr lang="fr-FR" sz="1600" dirty="0" smtClean="0"/>
              <a:t>, </a:t>
            </a:r>
            <a:r>
              <a:rPr lang="fr-FR" sz="1600" i="1" dirty="0"/>
              <a:t>L’action éducative </a:t>
            </a:r>
            <a:r>
              <a:rPr lang="fr-FR" sz="1600" i="1" dirty="0" smtClean="0"/>
              <a:t>et culturelle </a:t>
            </a:r>
            <a:r>
              <a:rPr lang="fr-FR" sz="1600" i="1" dirty="0"/>
              <a:t>des </a:t>
            </a:r>
            <a:r>
              <a:rPr lang="fr-FR" sz="1600" i="1" dirty="0" smtClean="0"/>
              <a:t>archives,</a:t>
            </a:r>
            <a:r>
              <a:rPr lang="fr-FR" sz="1600" dirty="0" smtClean="0"/>
              <a:t> 2004 : </a:t>
            </a:r>
          </a:p>
          <a:p>
            <a:pPr lvl="1"/>
            <a:r>
              <a:rPr lang="fr-FR" sz="1400" dirty="0" smtClean="0"/>
              <a:t>243 répondants exploités sur 667 services d’archives</a:t>
            </a:r>
          </a:p>
          <a:p>
            <a:pPr lvl="1"/>
            <a:r>
              <a:rPr lang="fr-FR" sz="1400" dirty="0" smtClean="0">
                <a:sym typeface="Wingdings" panose="05000000000000000000" pitchFamily="2" charset="2"/>
              </a:rPr>
              <a:t>52 professeurs (au lieu de 158 en 2000) dans les Archives départementales</a:t>
            </a:r>
          </a:p>
          <a:p>
            <a:pPr lvl="1"/>
            <a:r>
              <a:rPr lang="fr-FR" sz="1400" dirty="0" smtClean="0">
                <a:sym typeface="Wingdings" panose="05000000000000000000" pitchFamily="2" charset="2"/>
              </a:rPr>
              <a:t>Seulement 15 services pédagogiques bénéficiant d’un enseignant déchargé dans les Archives municipales en 2000 </a:t>
            </a:r>
            <a:endParaRPr lang="fr-FR" sz="1400" dirty="0">
              <a:sym typeface="Wingdings" panose="05000000000000000000" pitchFamily="2" charset="2"/>
            </a:endParaRPr>
          </a:p>
          <a:p>
            <a:pPr lvl="1"/>
            <a:r>
              <a:rPr lang="fr-FR" sz="1400" dirty="0" smtClean="0">
                <a:sym typeface="Wingdings" panose="05000000000000000000" pitchFamily="2" charset="2"/>
              </a:rPr>
              <a:t>Montée de la médiation culturelle : une activité partagée entre chercheurs et archivistes (2 agents territoriaux en moyenne dans les Archives départementales en 2000, idem dans les Archives municipales en 2004). </a:t>
            </a:r>
          </a:p>
          <a:p>
            <a:r>
              <a:rPr lang="fr-FR" sz="1600" dirty="0" smtClean="0"/>
              <a:t>Transformation progressive des services éducatifs en services culturels :</a:t>
            </a:r>
          </a:p>
          <a:p>
            <a:pPr lvl="1"/>
            <a:r>
              <a:rPr lang="fr-FR" sz="1500" dirty="0" smtClean="0"/>
              <a:t>Premier service culturel de musée : Orsay,1986 ; Louvre, 1988</a:t>
            </a:r>
          </a:p>
          <a:p>
            <a:pPr lvl="1"/>
            <a:r>
              <a:rPr lang="fr-FR" sz="1500" dirty="0" smtClean="0"/>
              <a:t>Musées et Archives: Service pédagogique </a:t>
            </a:r>
            <a:r>
              <a:rPr lang="fr-FR" sz="1500" dirty="0" smtClean="0">
                <a:sym typeface="Wingdings" panose="05000000000000000000" pitchFamily="2" charset="2"/>
              </a:rPr>
              <a:t>ou éducatif  service culturel</a:t>
            </a:r>
          </a:p>
          <a:p>
            <a:pPr lvl="1"/>
            <a:r>
              <a:rPr lang="fr-FR" sz="1500" dirty="0"/>
              <a:t>S</a:t>
            </a:r>
            <a:r>
              <a:rPr lang="fr-FR" sz="1500" dirty="0" smtClean="0"/>
              <a:t>pectacle vivant : services des publics / services des « collectivités » (TNP) </a:t>
            </a:r>
            <a:r>
              <a:rPr lang="fr-FR" sz="1500" dirty="0" smtClean="0">
                <a:sym typeface="Wingdings" panose="05000000000000000000" pitchFamily="2" charset="2"/>
              </a:rPr>
              <a:t> </a:t>
            </a:r>
            <a:r>
              <a:rPr lang="fr-FR" sz="1500" dirty="0" smtClean="0"/>
              <a:t>services de relations publiques / services « aux » publics</a:t>
            </a:r>
          </a:p>
          <a:p>
            <a:pPr lvl="1"/>
            <a:r>
              <a:rPr lang="fr-FR" sz="1500" dirty="0" smtClean="0"/>
              <a:t>Médiation culturelle : une redéfinition sociale et une caractérisation </a:t>
            </a:r>
            <a:r>
              <a:rPr lang="fr-FR" sz="1500" dirty="0" err="1" smtClean="0"/>
              <a:t>socio-démographique</a:t>
            </a:r>
            <a:r>
              <a:rPr lang="fr-FR" sz="1500" dirty="0" smtClean="0"/>
              <a:t> du rôle des services dédiés aux publics</a:t>
            </a:r>
          </a:p>
        </p:txBody>
      </p:sp>
    </p:spTree>
    <p:extLst>
      <p:ext uri="{BB962C8B-B14F-4D97-AF65-F5344CB8AC3E}">
        <p14:creationId xmlns:p14="http://schemas.microsoft.com/office/powerpoint/2010/main" val="255983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6957" y="427265"/>
            <a:ext cx="8882743" cy="990600"/>
          </a:xfrm>
        </p:spPr>
        <p:txBody>
          <a:bodyPr>
            <a:noAutofit/>
          </a:bodyPr>
          <a:lstStyle/>
          <a:p>
            <a:r>
              <a:rPr lang="fr-FR" sz="1600" i="1" dirty="0" smtClean="0"/>
              <a:t>Dame la Lune et le Brave soldat</a:t>
            </a:r>
            <a:r>
              <a:rPr lang="fr-FR" sz="1600" dirty="0" smtClean="0"/>
              <a:t>, initiation théâtrale pour les enfants de 6 à 12 ans, album photographique de la Comédie des Alpes (saisons 1960-61 et 1961-63). </a:t>
            </a:r>
            <a:r>
              <a:rPr lang="fr-FR" sz="1600" dirty="0"/>
              <a:t>ADI 8605W123</a:t>
            </a:r>
            <a:br>
              <a:rPr lang="fr-FR" sz="1600" dirty="0"/>
            </a:br>
            <a:r>
              <a:rPr lang="fr-FR" sz="1600" dirty="0" smtClean="0"/>
              <a:t>Alice Folco, Université Grenoble Alpes, </a:t>
            </a:r>
            <a:r>
              <a:rPr lang="fr-FR" sz="1600" dirty="0" err="1" smtClean="0"/>
              <a:t>Litt&amp;Arts</a:t>
            </a:r>
            <a:r>
              <a:rPr lang="fr-FR" sz="1600" dirty="0" smtClean="0"/>
              <a:t>, </a:t>
            </a:r>
            <a:br>
              <a:rPr lang="fr-FR" sz="1600" dirty="0" smtClean="0"/>
            </a:br>
            <a:r>
              <a:rPr lang="fr-FR" sz="1600" dirty="0">
                <a:hlinkClick r:id="rId2"/>
              </a:rPr>
              <a:t>https://sht.asso.fr/exposition-virtuelle/la-comedie-des-alpes-de-grenoble-par-ses-archives/</a:t>
            </a:r>
            <a:endParaRPr lang="fr-FR" sz="1600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403" y="1656903"/>
            <a:ext cx="5657850" cy="5201097"/>
          </a:xfrm>
        </p:spPr>
      </p:pic>
    </p:spTree>
    <p:extLst>
      <p:ext uri="{BB962C8B-B14F-4D97-AF65-F5344CB8AC3E}">
        <p14:creationId xmlns:p14="http://schemas.microsoft.com/office/powerpoint/2010/main" val="313422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référentiel de l’</a:t>
            </a:r>
            <a:r>
              <a:rPr lang="fr-FR" dirty="0" err="1" smtClean="0"/>
              <a:t>EAC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dirty="0"/>
              <a:t>Un référentiel complexe, qui porte la trace de visions différentes de la transmission </a:t>
            </a:r>
            <a:r>
              <a:rPr lang="fr-FR" altLang="fr-FR" dirty="0" smtClean="0"/>
              <a:t>culturelle</a:t>
            </a:r>
          </a:p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0987"/>
              </p:ext>
            </p:extLst>
          </p:nvPr>
        </p:nvGraphicFramePr>
        <p:xfrm>
          <a:off x="538843" y="2447680"/>
          <a:ext cx="8147957" cy="4181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95368">
                  <a:extLst>
                    <a:ext uri="{9D8B030D-6E8A-4147-A177-3AD203B41FA5}">
                      <a16:colId xmlns:a16="http://schemas.microsoft.com/office/drawing/2014/main" val="2727657633"/>
                    </a:ext>
                  </a:extLst>
                </a:gridCol>
                <a:gridCol w="2807489">
                  <a:extLst>
                    <a:ext uri="{9D8B030D-6E8A-4147-A177-3AD203B41FA5}">
                      <a16:colId xmlns:a16="http://schemas.microsoft.com/office/drawing/2014/main" val="1349408226"/>
                    </a:ext>
                  </a:extLst>
                </a:gridCol>
                <a:gridCol w="2745100">
                  <a:extLst>
                    <a:ext uri="{9D8B030D-6E8A-4147-A177-3AD203B41FA5}">
                      <a16:colId xmlns:a16="http://schemas.microsoft.com/office/drawing/2014/main" val="475488033"/>
                    </a:ext>
                  </a:extLst>
                </a:gridCol>
              </a:tblGrid>
              <a:tr h="520768">
                <a:tc>
                  <a:txBody>
                    <a:bodyPr/>
                    <a:lstStyle/>
                    <a:p>
                      <a:pPr algn="ctr" fontAlgn="base"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fr-FR" sz="2400" kern="1200" dirty="0">
                          <a:effectLst/>
                        </a:rPr>
                        <a:t>Voir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740" marR="90740" marT="45370" marB="453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fr-FR" sz="2400" kern="1200" dirty="0">
                          <a:effectLst/>
                        </a:rPr>
                        <a:t>Faire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740" marR="90740" marT="45370" marB="453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fr-FR" sz="2400" kern="1200" dirty="0">
                          <a:effectLst/>
                        </a:rPr>
                        <a:t>Interpréter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740" marR="90740" marT="45370" marB="453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539557"/>
                  </a:ext>
                </a:extLst>
              </a:tr>
              <a:tr h="1053926">
                <a:tc>
                  <a:txBody>
                    <a:bodyPr/>
                    <a:lstStyle/>
                    <a:p>
                      <a:pPr algn="ctr" fontAlgn="base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effectLst/>
                        </a:rPr>
                        <a:t>Fréquentation des œuvres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740" marR="90740" marT="45370" marB="453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effectLst/>
                        </a:rPr>
                        <a:t>Pratique personnelle dans un cadre collectif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740" marR="90740" marT="45370" marB="453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effectLst/>
                        </a:rPr>
                        <a:t>Culture d’un art, </a:t>
                      </a:r>
                      <a:endParaRPr lang="fr-FR" sz="1050" dirty="0">
                        <a:effectLst/>
                      </a:endParaRPr>
                    </a:p>
                    <a:p>
                      <a:pPr algn="ctr" fontAlgn="base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effectLst/>
                        </a:rPr>
                        <a:t>réflexivité, </a:t>
                      </a:r>
                      <a:endParaRPr lang="fr-FR" sz="1050" dirty="0">
                        <a:effectLst/>
                      </a:endParaRPr>
                    </a:p>
                    <a:p>
                      <a:pPr algn="ctr" fontAlgn="base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effectLst/>
                        </a:rPr>
                        <a:t>distance critique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740" marR="90740" marT="45370" marB="453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8731488"/>
                  </a:ext>
                </a:extLst>
              </a:tr>
              <a:tr h="659853">
                <a:tc>
                  <a:txBody>
                    <a:bodyPr/>
                    <a:lstStyle/>
                    <a:p>
                      <a:pPr algn="ctr" fontAlgn="base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>
                          <a:effectLst/>
                        </a:rPr>
                        <a:t>Pratique de spectateur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740" marR="90740" marT="45370" marB="453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effectLst/>
                        </a:rPr>
                        <a:t>Pratique d’acteur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740" marR="90740" marT="45370" marB="453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effectLst/>
                        </a:rPr>
                        <a:t>Pratique du sujet de l’énonciation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740" marR="90740" marT="45370" marB="453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2140554"/>
                  </a:ext>
                </a:extLst>
              </a:tr>
              <a:tr h="1183805">
                <a:tc>
                  <a:txBody>
                    <a:bodyPr/>
                    <a:lstStyle/>
                    <a:p>
                      <a:pPr algn="ctr" fontAlgn="base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>
                          <a:effectLst/>
                        </a:rPr>
                        <a:t>Médiation par l’art lui-même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740" marR="90740" marT="45370" marB="453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effectLst/>
                        </a:rPr>
                        <a:t>Médiation par les pratiques d’expression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740" marR="90740" marT="45370" marB="453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>
                          <a:effectLst/>
                        </a:rPr>
                        <a:t>Médiation par les savoirs, les références culturelles et l’activité réflexive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740" marR="90740" marT="45370" marB="453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8701976"/>
                  </a:ext>
                </a:extLst>
              </a:tr>
              <a:tr h="381684">
                <a:tc>
                  <a:txBody>
                    <a:bodyPr/>
                    <a:lstStyle/>
                    <a:p>
                      <a:pPr algn="ctr" fontAlgn="base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fr-FR" sz="1600" b="1" kern="1200" dirty="0">
                          <a:effectLst/>
                        </a:rPr>
                        <a:t>Expérience esthétique </a:t>
                      </a:r>
                      <a:endParaRPr lang="fr-FR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740" marR="90740" marT="45370" marB="453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fr-FR" sz="1600" b="1" kern="1200" dirty="0">
                          <a:effectLst/>
                        </a:rPr>
                        <a:t>Expérience artistique</a:t>
                      </a:r>
                      <a:endParaRPr lang="fr-FR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740" marR="90740" marT="45370" marB="453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fr-FR" sz="1600" b="1" kern="1200" dirty="0">
                          <a:effectLst/>
                        </a:rPr>
                        <a:t>Expérience critique</a:t>
                      </a:r>
                      <a:endParaRPr lang="fr-FR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740" marR="90740" marT="45370" marB="453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6996647"/>
                  </a:ext>
                </a:extLst>
              </a:tr>
              <a:tr h="381684">
                <a:tc>
                  <a:txBody>
                    <a:bodyPr/>
                    <a:lstStyle/>
                    <a:p>
                      <a:pPr algn="ctr" fontAlgn="base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 smtClean="0">
                          <a:effectLst/>
                        </a:rPr>
                        <a:t>Communion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740" marR="90740" marT="45370" marB="453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 smtClean="0">
                          <a:effectLst/>
                        </a:rPr>
                        <a:t>Appropriation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740" marR="90740" marT="45370" marB="453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 smtClean="0">
                          <a:effectLst/>
                        </a:rPr>
                        <a:t>Médiation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740" marR="90740" marT="45370" marB="453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4466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219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Clarté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7522</TotalTime>
  <Words>285</Words>
  <Application>Microsoft Office PowerPoint</Application>
  <PresentationFormat>Affichage à l'écran (4:3)</PresentationFormat>
  <Paragraphs>48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Wingdings</vt:lpstr>
      <vt:lpstr>Clarté</vt:lpstr>
      <vt:lpstr>Les enjeux actuels de  l’éducation artistique et culturelle </vt:lpstr>
      <vt:lpstr>Marie-Christine Bordeaux, « Du service éducatif au service culturel dans les musées : éducation et médiation », Bulletin des Bibliothèques de France, 2013 - t. 58, n° 3, p. 18-22  http://bbf.enssib.fr/consulter/bbf-2013-03-0018-003 </vt:lpstr>
      <vt:lpstr>Dame la Lune et le Brave soldat, initiation théâtrale pour les enfants de 6 à 12 ans, album photographique de la Comédie des Alpes (saisons 1960-61 et 1961-63). ADI 8605W123 Alice Folco, Université Grenoble Alpes, Litt&amp;Arts,  https://sht.asso.fr/exposition-virtuelle/la-comedie-des-alpes-de-grenoble-par-ses-archives/</vt:lpstr>
      <vt:lpstr>Le référentiel de l’EAC</vt:lpstr>
    </vt:vector>
  </TitlesOfParts>
  <Company>DSI UGA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fundamentos de la educatión artistica y cultural : genesis, contextos y desafíos educativos y culturales Les fondamentaux de l’éducation artistique et culturelle : genèse, contextes, enjeux éducatifs et culturels</dc:title>
  <dc:creator>A1</dc:creator>
  <cp:lastModifiedBy>brigitte.guigueno brigitte.guigueno</cp:lastModifiedBy>
  <cp:revision>51</cp:revision>
  <dcterms:created xsi:type="dcterms:W3CDTF">2018-08-21T07:52:43Z</dcterms:created>
  <dcterms:modified xsi:type="dcterms:W3CDTF">2019-03-11T08:46:52Z</dcterms:modified>
</cp:coreProperties>
</file>